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20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5/5/17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162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444532"/>
            <a:ext cx="8042276" cy="472617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Created in 2014 with Carnegie Corp grant in response to growing criticisms of the discipline</a:t>
            </a:r>
          </a:p>
          <a:p>
            <a:pPr lvl="1">
              <a:buFont typeface="Wingdings" charset="2"/>
              <a:buChar char="§"/>
            </a:pPr>
            <a:r>
              <a:rPr lang="en-US" sz="1900" dirty="0" smtClean="0"/>
              <a:t>PCAST Report, </a:t>
            </a:r>
            <a:r>
              <a:rPr lang="en-US" sz="1900" i="1" dirty="0" smtClean="0"/>
              <a:t>Engage to Excel</a:t>
            </a:r>
            <a:endParaRPr lang="en-US" sz="1900" dirty="0" smtClean="0"/>
          </a:p>
          <a:p>
            <a:pPr lvl="1">
              <a:buFont typeface="Wingdings" charset="2"/>
              <a:buChar char="§"/>
            </a:pPr>
            <a:r>
              <a:rPr lang="en-US" sz="1900" dirty="0" smtClean="0"/>
              <a:t>Mathematical Sciences 2020</a:t>
            </a:r>
          </a:p>
          <a:p>
            <a:pPr lvl="1">
              <a:buFont typeface="Wingdings" charset="2"/>
              <a:buChar char="§"/>
            </a:pPr>
            <a:r>
              <a:rPr lang="en-US" sz="1900" dirty="0" smtClean="0"/>
              <a:t>Common Vision</a:t>
            </a:r>
          </a:p>
          <a:p>
            <a:r>
              <a:rPr lang="en-US" dirty="0"/>
              <a:t> </a:t>
            </a:r>
            <a:r>
              <a:rPr lang="en-US" dirty="0" smtClean="0"/>
              <a:t>Governing Board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Phillip Griffiths, Chair		Eric Friedlander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Uri </a:t>
            </a:r>
            <a:r>
              <a:rPr lang="en-US" dirty="0" err="1" smtClean="0"/>
              <a:t>Treisman</a:t>
            </a:r>
            <a:r>
              <a:rPr lang="en-US" dirty="0" smtClean="0"/>
              <a:t>			Karen Saxe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Tara Holm			Mark Green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Jim Gates		</a:t>
            </a:r>
          </a:p>
          <a:p>
            <a:r>
              <a:rPr lang="en-US" dirty="0" smtClean="0"/>
              <a:t>Executive Director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Brit Kirwan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64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Beginning in 2014, held five regional meetings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Roughly 500 mathematicians participated in total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All sectors represented </a:t>
            </a:r>
          </a:p>
          <a:p>
            <a:pPr marL="349250" lvl="1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(Two-year, four-year, liberal arts colleges, major 	research universities)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Community generally support of need for change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Significant innovation underway but no systematic dissemination or scale-up of successful new strategies </a:t>
            </a:r>
            <a:endParaRPr lang="en-US" sz="2000" dirty="0"/>
          </a:p>
          <a:p>
            <a:r>
              <a:rPr lang="en-US" dirty="0" smtClean="0"/>
              <a:t>Determined the need for catalyst to build partnership and collaboration on systemic transformation 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7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98071"/>
          </a:xfrm>
        </p:spPr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314824"/>
            <a:ext cx="8042276" cy="4900705"/>
          </a:xfrm>
        </p:spPr>
        <p:txBody>
          <a:bodyPr>
            <a:normAutofit/>
          </a:bodyPr>
          <a:lstStyle/>
          <a:p>
            <a:r>
              <a:rPr lang="en-US" dirty="0" smtClean="0"/>
              <a:t>Based in part on regional meetings, transformation agenda developed to give focus and structure for innovations, many already underway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Create multiple pathways for quantitative literacy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Rigorously assess new teaching and learning strategies, including the use of technology, to improve student success 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Create upper division pathways to prepare students for careers in emerging areas that need mathematicians (data science, Cybersecurity, mathematical finance, K-12, etc.) </a:t>
            </a:r>
          </a:p>
          <a:p>
            <a:pPr lvl="1">
              <a:buFont typeface="Arial"/>
              <a:buChar char="•"/>
            </a:pPr>
            <a:r>
              <a:rPr lang="en-US" sz="2000" dirty="0" smtClean="0"/>
              <a:t>Modify graduate education to give more students exposure to career possibilities outside academe</a:t>
            </a:r>
          </a:p>
          <a:p>
            <a:pPr marL="34925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664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899211"/>
          </a:xfrm>
        </p:spPr>
        <p:txBody>
          <a:bodyPr>
            <a:normAutofit/>
          </a:bodyPr>
          <a:lstStyle/>
          <a:p>
            <a:r>
              <a:rPr lang="en-US" dirty="0" smtClean="0"/>
              <a:t>Activities to date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Created Math Advisory Group (30 </a:t>
            </a:r>
            <a:r>
              <a:rPr lang="en-US" sz="2000" dirty="0" err="1" smtClean="0"/>
              <a:t>dept</a:t>
            </a:r>
            <a:r>
              <a:rPr lang="en-US" sz="2000" dirty="0" smtClean="0"/>
              <a:t> chairs)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Established liaison for each CBMS member 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Held two meetings for math department chairs to discuss implementation of the agenda (~300 total)  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Established partnership with APLU, AASCU, NASH, CCA, Dana Center and CFAT to scale-up multiple pathways nationally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Established partnership with ITHAKA to test efficacy of adaptive learning platforms in entry level math courses</a:t>
            </a:r>
          </a:p>
          <a:p>
            <a:pPr lvl="1">
              <a:buFont typeface="Wingdings" charset="2"/>
              <a:buChar char="§"/>
            </a:pPr>
            <a:r>
              <a:rPr lang="en-US" sz="2000" dirty="0" smtClean="0"/>
              <a:t>Obtained support from Sloan, Carnegie, Lumina, Gates, NSF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718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TPSE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TPSE especially focused on upper division pathways at this time (agenda item 3)</a:t>
            </a:r>
          </a:p>
          <a:p>
            <a:r>
              <a:rPr lang="en-US" dirty="0" smtClean="0"/>
              <a:t> Upper division pathways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What are the high demand areas?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How much demand is there?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What skills are needed in these areas?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Do we need systematic way of getting demand data</a:t>
            </a:r>
            <a:r>
              <a:rPr lang="en-US" dirty="0" smtClean="0"/>
              <a:t>?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What resources/support do departments need to respond to these opportunities?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Would regional workshops based on successful models be helpful?</a:t>
            </a:r>
          </a:p>
          <a:p>
            <a:pPr lvl="1">
              <a:buFont typeface="Wingdings" charset="2"/>
              <a:buChar char="§"/>
            </a:pPr>
            <a:r>
              <a:rPr lang="en-US" dirty="0" smtClean="0"/>
              <a:t>June </a:t>
            </a:r>
            <a:r>
              <a:rPr lang="en-US" smtClean="0"/>
              <a:t>14 convening</a:t>
            </a:r>
            <a:endParaRPr lang="en-US" dirty="0" smtClean="0"/>
          </a:p>
          <a:p>
            <a:pPr lvl="1">
              <a:buFont typeface="Wingdings" charset="2"/>
              <a:buChar char="§"/>
            </a:pPr>
            <a:r>
              <a:rPr lang="en-US" dirty="0" smtClean="0"/>
              <a:t>Is there a role for CBMS in this effort? </a:t>
            </a:r>
          </a:p>
          <a:p>
            <a:pPr marL="349250" lvl="1" indent="0">
              <a:buNone/>
            </a:pPr>
            <a:endParaRPr lang="en-US" dirty="0"/>
          </a:p>
          <a:p>
            <a:pPr marL="34925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03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90</TotalTime>
  <Words>317</Words>
  <Application>Microsoft Macintosh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Breeze</vt:lpstr>
      <vt:lpstr>TPSE</vt:lpstr>
      <vt:lpstr>TPSE</vt:lpstr>
      <vt:lpstr>TPSE</vt:lpstr>
      <vt:lpstr>TPSE</vt:lpstr>
      <vt:lpstr>TPSE</vt:lpstr>
      <vt:lpstr>TPSE</vt:lpstr>
    </vt:vector>
  </TitlesOfParts>
  <Company>University System of Maryland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TPSE Math</dc:title>
  <dc:creator>William Kirwan</dc:creator>
  <cp:lastModifiedBy>William Kirwan</cp:lastModifiedBy>
  <cp:revision>13</cp:revision>
  <dcterms:created xsi:type="dcterms:W3CDTF">2017-04-30T18:20:31Z</dcterms:created>
  <dcterms:modified xsi:type="dcterms:W3CDTF">2017-05-05T14:44:43Z</dcterms:modified>
</cp:coreProperties>
</file>